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63" r:id="rId2"/>
    <p:sldId id="296" r:id="rId3"/>
    <p:sldId id="291" r:id="rId4"/>
    <p:sldId id="292" r:id="rId5"/>
    <p:sldId id="280" r:id="rId6"/>
    <p:sldId id="293" r:id="rId7"/>
    <p:sldId id="288" r:id="rId8"/>
    <p:sldId id="298" r:id="rId9"/>
    <p:sldId id="299" r:id="rId10"/>
    <p:sldId id="300" r:id="rId11"/>
    <p:sldId id="311" r:id="rId12"/>
    <p:sldId id="289" r:id="rId13"/>
    <p:sldId id="302" r:id="rId14"/>
    <p:sldId id="279" r:id="rId15"/>
    <p:sldId id="285" r:id="rId16"/>
    <p:sldId id="286" r:id="rId17"/>
    <p:sldId id="303" r:id="rId18"/>
    <p:sldId id="304" r:id="rId19"/>
    <p:sldId id="281" r:id="rId20"/>
    <p:sldId id="306" r:id="rId21"/>
    <p:sldId id="307" r:id="rId22"/>
    <p:sldId id="268" r:id="rId23"/>
    <p:sldId id="287" r:id="rId24"/>
    <p:sldId id="309" r:id="rId25"/>
    <p:sldId id="297" r:id="rId26"/>
    <p:sldId id="310" r:id="rId27"/>
    <p:sldId id="294" r:id="rId28"/>
    <p:sldId id="266" r:id="rId29"/>
    <p:sldId id="267" r:id="rId30"/>
    <p:sldId id="269" r:id="rId31"/>
    <p:sldId id="270" r:id="rId32"/>
    <p:sldId id="271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민" initials="김지" lastIdx="1" clrIdx="0">
    <p:extLst>
      <p:ext uri="{19B8F6BF-5375-455C-9EA6-DF929625EA0E}">
        <p15:presenceInfo xmlns:p15="http://schemas.microsoft.com/office/powerpoint/2012/main" userId="3445c5d5cc012e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D50"/>
    <a:srgbClr val="F9D13B"/>
    <a:srgbClr val="FBAF41"/>
    <a:srgbClr val="F8B141"/>
    <a:srgbClr val="F2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95764" autoAdjust="0"/>
  </p:normalViewPr>
  <p:slideViewPr>
    <p:cSldViewPr snapToGrid="0">
      <p:cViewPr varScale="1">
        <p:scale>
          <a:sx n="98" d="100"/>
          <a:sy n="98" d="100"/>
        </p:scale>
        <p:origin x="7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1AC2-3B1A-4E14-9366-D612B2F2A2E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A5AA-6D7A-4971-8D08-CD8AF257C9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3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A5AA-6D7A-4971-8D08-CD8AF257C9E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60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A5AA-6D7A-4971-8D08-CD8AF257C9EE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299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076CE-CF19-4A0F-8087-DF8F1F381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3AC474-A0DA-49DA-9744-D60D2162E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657F6-C0E5-4628-9A7B-761ABDBD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B401-9D97-4F84-B577-A34FB67F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B33D6-8FEB-4A75-960F-E6D28EC2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3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5A3-E685-4E71-9A93-9BA8E535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7ECC61-B154-4582-96C1-0225938A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C83F4-CFDC-409B-AD7C-5A66D064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654D7-ED59-4E10-9D00-736F647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3ED24-F066-47AE-A56A-A778ADA8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FD2696-03A9-4FFD-BF65-2CF35439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8C0D48-1C15-4EC1-A1C6-53CD6D136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BACC-DF1D-4590-B3F7-1B83700F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8C3F-8354-4A30-9028-8325ADE8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2ACDB-BBB1-408C-AE28-8FAFC62D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9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B9317-79FC-40AF-9199-FE96BF25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E9574-4F8B-48B4-AE9B-79097BEE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88345-7849-4507-AA7F-6968DEB1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E6E6B-480F-4889-A5AD-F4B012B0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9D674-3F68-4EC5-86A0-0F102AB0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4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4D0E0-4BC3-4000-80C1-2EDC70C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54889-FDA0-49F2-9D5C-BE1CFC47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89B80-3567-4B9A-9DEB-61299289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0AA03-2AF7-4B96-A316-C8C8D8C5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C0DE7-6258-4CEB-B18E-E5998E65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6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4CC6C-A259-4991-8FEA-A0EC89BD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E6FC7-7D05-4DF5-826E-AAC176772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44E7D3-F5C4-4B76-8068-6B6B4DBD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2677D-84BF-4AB6-819D-0CE5D56F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38935-42C0-4067-AABB-DD1D9500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BC59-13A9-481A-95BF-FC37D29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6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119DE-F3FA-4C86-90DA-6162DA30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48842-BA1A-4BF9-AC43-8E1D549A8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C4AE7-7FD2-468F-A874-D39B34BDB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2CC92-1A40-4451-804A-FD461D036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6E74E2-1927-4FE2-A1FA-5E6866413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E5F515-8ED8-4419-941A-6D0ED402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B87EE1-07A8-4AA6-B24D-FE206DD9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DB0EBF-2268-4B89-BDC4-E643AF6A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0CE06-BB4A-42AB-A9B6-075EFF08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3EC0A-D9F4-4D7F-A46C-7802A04D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0F8DB-D8DB-4C31-B80A-B521A945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6631EE-76F0-4897-A0CC-1A3C8016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9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F3D6C-870A-496D-94B1-028EFF85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F77D41-4611-456C-8710-F5FFD3F6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5DB0B-4D97-443B-A7EB-515926A7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5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FFC03-0BCE-486F-80A5-3067E6D4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DB98D-2994-43FD-BCE9-7CBF9528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911BCC-62A1-4E00-ABD8-173836CD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9C397-FC72-46F4-A3A3-7651A225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4D16F-00F9-44D9-876A-635A2B08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D1008-1421-464B-BB3B-7BC8536A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A584-5427-4276-890F-5A0E9AE2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ABFAC-E918-4D5F-8B0D-06BCE1BB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4F67E0-EED9-4587-82CC-8BDE8F257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16DB8-A634-4C56-B6F0-4C6A7541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624FF-F092-456C-B5D7-41197A2F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351AA-472E-4A9C-8FDC-66D01A3A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53EB6-6F7D-44AA-B219-6C80D52B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ABAF3-ADEA-4D6E-BB80-75DCC8E0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4ACEC-C047-40BB-BDBC-4B5A44DF3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58F3-E23D-4E0D-894E-426DC86E4817}" type="datetimeFigureOut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5A56D-2988-4BDC-AE51-11AB16D3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39BED-57D2-4115-A1A2-6945E9D73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3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6D8173-9CFA-4D85-8D3C-57CB4CE5F0E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91BAC-4867-4838-ACBF-ABF1DFB86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540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 안전 시설</a:t>
            </a:r>
            <a:b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가시성 및 시인성 증진 방향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01C61-0039-46FF-9F45-EBF76F9C2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4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2F4F0"/>
                </a:solidFill>
              </a:rPr>
              <a:t>김지민</a:t>
            </a:r>
          </a:p>
        </p:txBody>
      </p:sp>
    </p:spTree>
    <p:extLst>
      <p:ext uri="{BB962C8B-B14F-4D97-AF65-F5344CB8AC3E}">
        <p14:creationId xmlns:p14="http://schemas.microsoft.com/office/powerpoint/2010/main" val="13080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9EA9140-A93D-4E51-93E7-B3F620DA4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1" t="15738" r="9848" b="5350"/>
          <a:stretch/>
        </p:blipFill>
        <p:spPr>
          <a:xfrm>
            <a:off x="1926883" y="1178578"/>
            <a:ext cx="8338228" cy="46902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- 9 -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진로변경방법위반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50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269B64-F84D-4108-AC1D-4F7DB08C29D0}"/>
              </a:ext>
            </a:extLst>
          </p:cNvPr>
          <p:cNvSpPr/>
          <p:nvPr/>
        </p:nvSpPr>
        <p:spPr>
          <a:xfrm>
            <a:off x="5357358" y="3642905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A14CF-DA9B-4D61-9EA3-6C51E2C1D6F4}"/>
              </a:ext>
            </a:extLst>
          </p:cNvPr>
          <p:cNvCxnSpPr>
            <a:cxnSpLocks/>
          </p:cNvCxnSpPr>
          <p:nvPr/>
        </p:nvCxnSpPr>
        <p:spPr>
          <a:xfrm>
            <a:off x="1822315" y="3429000"/>
            <a:ext cx="34518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AD212A-3E63-4ED8-B2F7-CD774395D208}"/>
              </a:ext>
            </a:extLst>
          </p:cNvPr>
          <p:cNvCxnSpPr>
            <a:cxnSpLocks/>
          </p:cNvCxnSpPr>
          <p:nvPr/>
        </p:nvCxnSpPr>
        <p:spPr>
          <a:xfrm flipH="1" flipV="1">
            <a:off x="5274211" y="3429000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23D786-DAB1-4683-8DE2-F4C1C64B373C}"/>
              </a:ext>
            </a:extLst>
          </p:cNvPr>
          <p:cNvSpPr txBox="1"/>
          <p:nvPr/>
        </p:nvSpPr>
        <p:spPr>
          <a:xfrm>
            <a:off x="172504" y="282883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직진 금지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차선이지만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분기점 직후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짧은 시인 거리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3AC7983-EBBF-4B45-B3A4-AD01D5DB36AB}"/>
              </a:ext>
            </a:extLst>
          </p:cNvPr>
          <p:cNvSpPr/>
          <p:nvPr/>
        </p:nvSpPr>
        <p:spPr>
          <a:xfrm>
            <a:off x="6069099" y="2477324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A0786A-466E-49E8-A848-E8D679115995}"/>
              </a:ext>
            </a:extLst>
          </p:cNvPr>
          <p:cNvCxnSpPr>
            <a:cxnSpLocks/>
          </p:cNvCxnSpPr>
          <p:nvPr/>
        </p:nvCxnSpPr>
        <p:spPr>
          <a:xfrm>
            <a:off x="6625638" y="3193937"/>
            <a:ext cx="3737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5A43DD-519C-47B8-8C28-4F8728FCDB94}"/>
              </a:ext>
            </a:extLst>
          </p:cNvPr>
          <p:cNvSpPr txBox="1"/>
          <p:nvPr/>
        </p:nvSpPr>
        <p:spPr>
          <a:xfrm>
            <a:off x="10497392" y="273515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 설명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 부재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7EC89B-D15A-49FE-9011-AB4DD4F4A215}"/>
              </a:ext>
            </a:extLst>
          </p:cNvPr>
          <p:cNvCxnSpPr>
            <a:cxnSpLocks/>
          </p:cNvCxnSpPr>
          <p:nvPr/>
        </p:nvCxnSpPr>
        <p:spPr>
          <a:xfrm flipH="1" flipV="1">
            <a:off x="6459345" y="2938328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4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9EA9140-A93D-4E51-93E7-B3F620DA4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1" t="15738" r="9848" b="5350"/>
          <a:stretch/>
        </p:blipFill>
        <p:spPr>
          <a:xfrm>
            <a:off x="1926883" y="1178578"/>
            <a:ext cx="8338228" cy="46902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진로변경방법위반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50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269B64-F84D-4108-AC1D-4F7DB08C29D0}"/>
              </a:ext>
            </a:extLst>
          </p:cNvPr>
          <p:cNvSpPr/>
          <p:nvPr/>
        </p:nvSpPr>
        <p:spPr>
          <a:xfrm>
            <a:off x="5357358" y="3642905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A14CF-DA9B-4D61-9EA3-6C51E2C1D6F4}"/>
              </a:ext>
            </a:extLst>
          </p:cNvPr>
          <p:cNvCxnSpPr>
            <a:cxnSpLocks/>
          </p:cNvCxnSpPr>
          <p:nvPr/>
        </p:nvCxnSpPr>
        <p:spPr>
          <a:xfrm>
            <a:off x="1822315" y="3429000"/>
            <a:ext cx="34518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AD212A-3E63-4ED8-B2F7-CD774395D208}"/>
              </a:ext>
            </a:extLst>
          </p:cNvPr>
          <p:cNvCxnSpPr>
            <a:cxnSpLocks/>
          </p:cNvCxnSpPr>
          <p:nvPr/>
        </p:nvCxnSpPr>
        <p:spPr>
          <a:xfrm flipH="1" flipV="1">
            <a:off x="5274211" y="3429000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23D786-DAB1-4683-8DE2-F4C1C64B373C}"/>
              </a:ext>
            </a:extLst>
          </p:cNvPr>
          <p:cNvSpPr txBox="1"/>
          <p:nvPr/>
        </p:nvSpPr>
        <p:spPr>
          <a:xfrm>
            <a:off x="172504" y="282883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직진 금지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차선이지만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분기점 직후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짧은 시인 거리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3AC7983-EBBF-4B45-B3A4-AD01D5DB36AB}"/>
              </a:ext>
            </a:extLst>
          </p:cNvPr>
          <p:cNvSpPr/>
          <p:nvPr/>
        </p:nvSpPr>
        <p:spPr>
          <a:xfrm>
            <a:off x="6069099" y="2477324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A0786A-466E-49E8-A848-E8D679115995}"/>
              </a:ext>
            </a:extLst>
          </p:cNvPr>
          <p:cNvCxnSpPr>
            <a:cxnSpLocks/>
          </p:cNvCxnSpPr>
          <p:nvPr/>
        </p:nvCxnSpPr>
        <p:spPr>
          <a:xfrm>
            <a:off x="6625638" y="3193937"/>
            <a:ext cx="3737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5A43DD-519C-47B8-8C28-4F8728FCDB94}"/>
              </a:ext>
            </a:extLst>
          </p:cNvPr>
          <p:cNvSpPr txBox="1"/>
          <p:nvPr/>
        </p:nvSpPr>
        <p:spPr>
          <a:xfrm>
            <a:off x="10497392" y="273515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 설명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 부재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7EC89B-D15A-49FE-9011-AB4DD4F4A215}"/>
              </a:ext>
            </a:extLst>
          </p:cNvPr>
          <p:cNvCxnSpPr>
            <a:cxnSpLocks/>
          </p:cNvCxnSpPr>
          <p:nvPr/>
        </p:nvCxnSpPr>
        <p:spPr>
          <a:xfrm flipH="1" flipV="1">
            <a:off x="6459345" y="2938328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8588318-91F8-4D3E-B30D-3FB9EEAE68FE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- 10 -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559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문제점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5A140-7EEF-45F7-964D-3575D776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045"/>
            <a:ext cx="10515600" cy="51880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시설이 보이지 않는다</a:t>
            </a:r>
            <a:r>
              <a:rPr lang="en-US" altLang="ko-KR" sz="4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4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3135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3AEFD6-34DA-4F93-AA91-42E4FC1CBD0A}"/>
              </a:ext>
            </a:extLst>
          </p:cNvPr>
          <p:cNvGrpSpPr/>
          <p:nvPr/>
        </p:nvGrpSpPr>
        <p:grpSpPr>
          <a:xfrm>
            <a:off x="838200" y="1064062"/>
            <a:ext cx="10515600" cy="2105451"/>
            <a:chOff x="838200" y="1064062"/>
            <a:chExt cx="10515600" cy="210545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B549A64-CAF6-4DEC-8339-638858DE0CE0}"/>
                </a:ext>
              </a:extLst>
            </p:cNvPr>
            <p:cNvSpPr/>
            <p:nvPr/>
          </p:nvSpPr>
          <p:spPr>
            <a:xfrm>
              <a:off x="838200" y="1293965"/>
              <a:ext cx="10515600" cy="1543455"/>
            </a:xfrm>
            <a:prstGeom prst="roundRect">
              <a:avLst/>
            </a:prstGeom>
            <a:noFill/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F4D50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D1311E-DBD3-47EF-B5D6-A86F435F7992}"/>
                </a:ext>
              </a:extLst>
            </p:cNvPr>
            <p:cNvGrpSpPr/>
            <p:nvPr/>
          </p:nvGrpSpPr>
          <p:grpSpPr>
            <a:xfrm>
              <a:off x="5265906" y="1064062"/>
              <a:ext cx="1654998" cy="1021083"/>
              <a:chOff x="5265906" y="1235732"/>
              <a:chExt cx="1654998" cy="897868"/>
            </a:xfrm>
            <a:solidFill>
              <a:schemeClr val="bg1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321E703-FC0E-466A-9F7C-180D325BCEF1}"/>
                  </a:ext>
                </a:extLst>
              </p:cNvPr>
              <p:cNvSpPr/>
              <p:nvPr/>
            </p:nvSpPr>
            <p:spPr>
              <a:xfrm>
                <a:off x="5265906" y="1744494"/>
                <a:ext cx="1653703" cy="3891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8767C-38B8-419B-9E60-A8AAF90C9AD6}"/>
                  </a:ext>
                </a:extLst>
              </p:cNvPr>
              <p:cNvSpPr txBox="1"/>
              <p:nvPr/>
            </p:nvSpPr>
            <p:spPr>
              <a:xfrm>
                <a:off x="5271093" y="1235732"/>
                <a:ext cx="1649811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시설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DF51D2-73CB-4A37-9DCB-C287A71A0605}"/>
                </a:ext>
              </a:extLst>
            </p:cNvPr>
            <p:cNvSpPr txBox="1"/>
            <p:nvPr/>
          </p:nvSpPr>
          <p:spPr>
            <a:xfrm>
              <a:off x="6372948" y="2861736"/>
              <a:ext cx="49808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# 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도로교통공단과 경찰청에서 사용하는 </a:t>
              </a:r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‘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안전 시설</a:t>
              </a:r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’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정의</a:t>
              </a:r>
            </a:p>
          </p:txBody>
        </p:sp>
        <p:sp>
          <p:nvSpPr>
            <p:cNvPr id="12" name="더하기 기호 11">
              <a:extLst>
                <a:ext uri="{FF2B5EF4-FFF2-40B4-BE49-F238E27FC236}">
                  <a16:creationId xmlns:a16="http://schemas.microsoft.com/office/drawing/2014/main" id="{8C4D218C-931E-4660-A3F9-1D67E369DB20}"/>
                </a:ext>
              </a:extLst>
            </p:cNvPr>
            <p:cNvSpPr/>
            <p:nvPr/>
          </p:nvSpPr>
          <p:spPr>
            <a:xfrm>
              <a:off x="4433406" y="1820473"/>
              <a:ext cx="490437" cy="490437"/>
            </a:xfrm>
            <a:prstGeom prst="mathPlus">
              <a:avLst/>
            </a:prstGeom>
            <a:solidFill>
              <a:srgbClr val="4F4D50"/>
            </a:solidFill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F49EBEA6-D113-46C2-8E78-A0E9A04B5262}"/>
                </a:ext>
              </a:extLst>
            </p:cNvPr>
            <p:cNvSpPr/>
            <p:nvPr/>
          </p:nvSpPr>
          <p:spPr>
            <a:xfrm>
              <a:off x="7369368" y="1832755"/>
              <a:ext cx="490437" cy="490437"/>
            </a:xfrm>
            <a:prstGeom prst="mathPlus">
              <a:avLst/>
            </a:prstGeom>
            <a:solidFill>
              <a:srgbClr val="4F4D50"/>
            </a:solidFill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33FA342-1C17-455E-8067-5CB5465DBD6D}"/>
                </a:ext>
              </a:extLst>
            </p:cNvPr>
            <p:cNvGrpSpPr/>
            <p:nvPr/>
          </p:nvGrpSpPr>
          <p:grpSpPr>
            <a:xfrm>
              <a:off x="5372932" y="1547489"/>
              <a:ext cx="1439649" cy="787143"/>
              <a:chOff x="5265905" y="1631773"/>
              <a:chExt cx="1439649" cy="787143"/>
            </a:xfrm>
          </p:grpSpPr>
          <p:pic>
            <p:nvPicPr>
              <p:cNvPr id="1026" name="Picture 2" descr="우회전 금지 교통 표지판의 도로 그림에 우회전 표지판 없음 | 프리미엄 벡터">
                <a:extLst>
                  <a:ext uri="{FF2B5EF4-FFF2-40B4-BE49-F238E27FC236}">
                    <a16:creationId xmlns:a16="http://schemas.microsoft.com/office/drawing/2014/main" id="{62393CE3-EFA4-445B-925B-5CBFC23A3E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2" t="8395" r="8453" b="8395"/>
              <a:stretch/>
            </p:blipFill>
            <p:spPr bwMode="auto">
              <a:xfrm>
                <a:off x="5265905" y="1631773"/>
                <a:ext cx="790201" cy="787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F237A738-44DC-43D4-983D-D47C2EC8D0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06" t="20894" r="19906" b="20826"/>
              <a:stretch/>
            </p:blipFill>
            <p:spPr bwMode="auto">
              <a:xfrm>
                <a:off x="5915353" y="1646144"/>
                <a:ext cx="790201" cy="765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259469-0CD5-4800-8C56-20E91E32327E}"/>
                </a:ext>
              </a:extLst>
            </p:cNvPr>
            <p:cNvSpPr txBox="1"/>
            <p:nvPr/>
          </p:nvSpPr>
          <p:spPr>
            <a:xfrm>
              <a:off x="5354414" y="2358948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안전 표지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7876582-D574-44FE-B775-CC1A07DD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1626" y="1747117"/>
              <a:ext cx="2602692" cy="40334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DFCF5B-DC48-407F-9B29-8E4D90317CDE}"/>
                </a:ext>
              </a:extLst>
            </p:cNvPr>
            <p:cNvSpPr txBox="1"/>
            <p:nvPr/>
          </p:nvSpPr>
          <p:spPr>
            <a:xfrm>
              <a:off x="1944629" y="2360602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노면 표시</a:t>
              </a:r>
            </a:p>
          </p:txBody>
        </p:sp>
        <p:pic>
          <p:nvPicPr>
            <p:cNvPr id="1032" name="Picture 8" descr="품목별 상품 (품목별 상품) 상세보기 - 품목별 상품">
              <a:extLst>
                <a:ext uri="{FF2B5EF4-FFF2-40B4-BE49-F238E27FC236}">
                  <a16:creationId xmlns:a16="http://schemas.microsoft.com/office/drawing/2014/main" id="{D23C1805-3DAB-42C0-A18A-87DF319B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" t="28786" r="1571" b="26322"/>
            <a:stretch/>
          </p:blipFill>
          <p:spPr bwMode="auto">
            <a:xfrm>
              <a:off x="8412024" y="1648095"/>
              <a:ext cx="2403796" cy="601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AA0874-1D39-4D0A-B056-1BA2DC292398}"/>
                </a:ext>
              </a:extLst>
            </p:cNvPr>
            <p:cNvSpPr txBox="1"/>
            <p:nvPr/>
          </p:nvSpPr>
          <p:spPr>
            <a:xfrm>
              <a:off x="8770685" y="2358948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신호기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60090F-FBD2-4FCD-98A3-44818AAE6253}"/>
              </a:ext>
            </a:extLst>
          </p:cNvPr>
          <p:cNvSpPr txBox="1"/>
          <p:nvPr/>
        </p:nvSpPr>
        <p:spPr>
          <a:xfrm>
            <a:off x="3774332" y="3712531"/>
            <a:ext cx="463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시설 부재로 인한</a:t>
            </a:r>
            <a:endParaRPr lang="en-US" altLang="ko-KR" sz="2000" dirty="0">
              <a:solidFill>
                <a:srgbClr val="FF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민원 대량 발생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056728-3514-4514-8458-925BF8280E64}"/>
              </a:ext>
            </a:extLst>
          </p:cNvPr>
          <p:cNvSpPr/>
          <p:nvPr/>
        </p:nvSpPr>
        <p:spPr>
          <a:xfrm>
            <a:off x="5987853" y="3145469"/>
            <a:ext cx="209805" cy="403100"/>
          </a:xfrm>
          <a:prstGeom prst="downArrow">
            <a:avLst/>
          </a:prstGeom>
          <a:solidFill>
            <a:srgbClr val="4F4D50"/>
          </a:solidFill>
          <a:ln>
            <a:solidFill>
              <a:srgbClr val="4F4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B05102-D22D-47E4-91CB-773BEE261803}"/>
              </a:ext>
            </a:extLst>
          </p:cNvPr>
          <p:cNvSpPr txBox="1"/>
          <p:nvPr/>
        </p:nvSpPr>
        <p:spPr>
          <a:xfrm>
            <a:off x="3773909" y="5294585"/>
            <a:ext cx="463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노면 표시</a:t>
            </a:r>
            <a:r>
              <a:rPr lang="en-US" altLang="ko-KR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표지</a:t>
            </a:r>
            <a:endParaRPr lang="en-US" altLang="ko-KR" sz="2000" dirty="0">
              <a:solidFill>
                <a:srgbClr val="FF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가지 측면에서 인사이트 도출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67259E0E-1207-4E0A-9D9C-F473378C8030}"/>
              </a:ext>
            </a:extLst>
          </p:cNvPr>
          <p:cNvSpPr/>
          <p:nvPr/>
        </p:nvSpPr>
        <p:spPr>
          <a:xfrm>
            <a:off x="5987853" y="4655951"/>
            <a:ext cx="209805" cy="403100"/>
          </a:xfrm>
          <a:prstGeom prst="downArrow">
            <a:avLst/>
          </a:prstGeom>
          <a:solidFill>
            <a:srgbClr val="4F4D50"/>
          </a:solidFill>
          <a:ln>
            <a:solidFill>
              <a:srgbClr val="4F4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9421E922-F0BE-4B8B-9EE8-B80CD768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문제점 확인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7E2F6B0-F535-49DC-A331-A9EC87F6BE51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C41338-1E4F-4F68-AC49-5486EF1AF0C9}"/>
              </a:ext>
            </a:extLst>
          </p:cNvPr>
          <p:cNvSpPr txBox="1"/>
          <p:nvPr/>
        </p:nvSpPr>
        <p:spPr>
          <a:xfrm>
            <a:off x="5719864" y="6379960"/>
            <a:ext cx="75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- 12 -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21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4708186" y="1264629"/>
            <a:ext cx="66456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재귀반사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반사체에 입사된 빛이 반사되어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입사광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방향으로 되돌아오는 현상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노면 표시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재귀반사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정도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의해서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 시인성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달라진다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운전자의 노면 시인성이 높아질수록 민원은 감소할 것이다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sklearn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다중 선형 회귀 분석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사용 기간을 예측한다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다중 선형 </a:t>
            </a:r>
            <a:r>
              <a:rPr lang="ko-KR" altLang="en-US" sz="16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회귀식</a:t>
            </a:r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변수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재설치가 필요한 도로 노면 재귀반사도 최솟값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설치 직후 도로 노면 재귀반사도 측정값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일일 도로 평균 교통량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노면 설치 직후 도로 사용 기간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참조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- 2022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교통노면표시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업무편람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교통노면표시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매뉴얼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학위논문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석사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도시 교통특성을 고려한 도로 노면표시 공용수명 예측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(2020)</a:t>
            </a: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0836F-C659-478C-BFD1-4101F9A2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629"/>
            <a:ext cx="3638737" cy="4877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A263D7-6C74-410B-B6F4-07A201BC9B10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- 13 -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17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922B08-A535-4FD1-B6AA-0E558D89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39" y="1146506"/>
            <a:ext cx="6253318" cy="4020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0" y="5295995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≤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(0.538 * R</a:t>
            </a:r>
            <a:r>
              <a:rPr lang="en-US" altLang="ko-KR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i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– (37.502 * Traffic) – (3.285 * Time) + 415.658</a:t>
            </a:r>
          </a:p>
          <a:p>
            <a:pPr algn="ctr"/>
            <a:endParaRPr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최소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Traffic: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 평균 교통량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(log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), Time: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사용 기간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8D52D-75F3-4E05-8A06-1BE70BB67CC7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- 14 -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657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4409872" y="1223269"/>
            <a:ext cx="694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1600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≤ 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(0.538 * R</a:t>
            </a:r>
            <a:r>
              <a:rPr lang="en-US" altLang="ko-KR" sz="1600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i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– (37.502 * Traffic) – (3.285 * Time) + 415.658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A0E0C-CBAA-4944-8C94-969EA86A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3269"/>
            <a:ext cx="3420508" cy="4892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A1129-DBD8-4370-AAB2-7498EF438840}"/>
              </a:ext>
            </a:extLst>
          </p:cNvPr>
          <p:cNvSpPr txBox="1"/>
          <p:nvPr/>
        </p:nvSpPr>
        <p:spPr>
          <a:xfrm>
            <a:off x="4409872" y="1789889"/>
            <a:ext cx="74062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가정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도로교통공단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교통안전시설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노면표시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관리 업무 편람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의거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재설치를 위한 기준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):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 /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시 최소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): 240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식 전개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0.538 * 240 – (37.502 * Traffic) – (3.285 * Time) + 415.658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→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(3.285 * Time)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444.778 - (37.502 * Traffic)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→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Time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(444.778 - (37.502 * Traffic)) / 3.285</a:t>
            </a:r>
          </a:p>
          <a:p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예시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평균 교통량이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 대라면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17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개월 사용 시 다시 그려야 한다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(Traffic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=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log</a:t>
            </a:r>
            <a:r>
              <a:rPr lang="en-US" altLang="ko-KR" sz="1600" baseline="-250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(30000), Time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17.708)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3C14E-8162-4D09-8AD1-C51E66E9412B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- 15 -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5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EDD010E-7C3D-4240-9D43-32C5C96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93" y="1264629"/>
            <a:ext cx="3511550" cy="4867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6C257-96E0-4327-A7AF-56A84D8FE75C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- 16 -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A820D-B5B8-4F28-A554-4380891E250C}"/>
              </a:ext>
            </a:extLst>
          </p:cNvPr>
          <p:cNvSpPr txBox="1"/>
          <p:nvPr/>
        </p:nvSpPr>
        <p:spPr>
          <a:xfrm>
            <a:off x="4708186" y="1264629"/>
            <a:ext cx="66456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지시표지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도로의 통행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방법ㆍ통행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구분 등 도로 사용자가 따를 수 있도록 알리는 표지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민원별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상위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10’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그래프를 살펴보면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진로 변경 방법 위반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불법 좌회전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역주행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7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항목이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올바르지 않은 도로로 주행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함을 알 수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표지는 도로의 상태가 위험하여 규제하거나 제한하는 표지가 대부분이다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대표적으로는 주의 표지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규제 표지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보조 표지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개가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위의 표지들은 전부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도로로 갈 수 없음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나타내는 표지다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운전자에게는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어디로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가야하는지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알려주는 표지가 필요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참조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도로교통공단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교통안전ㆍ연구자료실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교통안전표지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업무편람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2021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교통안전표지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매뉴얼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서울시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열린데이터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광장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서울시 안전표지 관련 정보</a:t>
            </a:r>
          </a:p>
        </p:txBody>
      </p:sp>
    </p:spTree>
    <p:extLst>
      <p:ext uri="{BB962C8B-B14F-4D97-AF65-F5344CB8AC3E}">
        <p14:creationId xmlns:p14="http://schemas.microsoft.com/office/powerpoint/2010/main" val="1128144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9BACB8-9B64-4E0B-8028-B26387F4DD90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- 17 -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6C651-46FE-44FD-B582-291181CB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04" y="1176780"/>
            <a:ext cx="9639987" cy="3977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D7C40-B2A0-481F-8702-F6E6A0E2DAB2}"/>
              </a:ext>
            </a:extLst>
          </p:cNvPr>
          <p:cNvSpPr txBox="1"/>
          <p:nvPr/>
        </p:nvSpPr>
        <p:spPr>
          <a:xfrm>
            <a:off x="-2" y="5295995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 종류별 설치 현황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표지는 전체의 약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1.2%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비중만을 차지하고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(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지시표지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568 /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48102)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33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734221-ACBF-4155-A4C5-C13328EAB39B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- 18 -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E010DD-B315-4D93-A053-0DB2B5E2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61" y="1083958"/>
            <a:ext cx="4875178" cy="274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CCA743-2B6F-4C9B-A1E7-F654F5F5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61" y="1083958"/>
            <a:ext cx="4875178" cy="2742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A01163-80A1-4406-A96D-85848CB0D5B6}"/>
              </a:ext>
            </a:extLst>
          </p:cNvPr>
          <p:cNvSpPr txBox="1"/>
          <p:nvPr/>
        </p:nvSpPr>
        <p:spPr>
          <a:xfrm>
            <a:off x="1018161" y="3961992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인공지능 모델을 활용한 노면 재설치 기간 확립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재귀반사도 다중 선형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회귀식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통하여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교통량별 노면 재설치 구간 예측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가능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실제로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천안시에서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KT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한국기술교육대가 개발한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훼손 판별 </a:t>
            </a:r>
            <a:r>
              <a:rPr lang="en-US" altLang="ko-KR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AI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도입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개선 사항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제공 데이터의 주야간 구분이 없음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데이터 보정 시 더 정확한 노면 훼손 판별 가능</a:t>
            </a:r>
          </a:p>
        </p:txBody>
      </p:sp>
    </p:spTree>
    <p:extLst>
      <p:ext uri="{BB962C8B-B14F-4D97-AF65-F5344CB8AC3E}">
        <p14:creationId xmlns:p14="http://schemas.microsoft.com/office/powerpoint/2010/main" val="708072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진행 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E6375-85C2-4BB2-9B0F-0B9D3AB5D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00"/>
          <a:stretch/>
        </p:blipFill>
        <p:spPr>
          <a:xfrm>
            <a:off x="1886744" y="1016841"/>
            <a:ext cx="841851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2C7BC0-6D50-4EFD-B581-A06D6DCF0DF3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- 19 -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90638-DE3A-4E34-9A6F-7B47B60A79B0}"/>
              </a:ext>
            </a:extLst>
          </p:cNvPr>
          <p:cNvSpPr txBox="1"/>
          <p:nvPr/>
        </p:nvSpPr>
        <p:spPr>
          <a:xfrm>
            <a:off x="1018161" y="4162321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정지선 기준 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50m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전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지시 표지 설치 의무화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 안전 표지 설치만으로 줄어드는 사고 수 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행정안전부와 도로교통공단 통계 자료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17~19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대비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21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년에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36.6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명으로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(56.3%),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2870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1911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(33.4%)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운전자에게 도로 인식을 위한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진행방향별통행구분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표지를 주로 설치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9F7C85D-72E3-4140-B2A1-C39DC70AAF8A}"/>
              </a:ext>
            </a:extLst>
          </p:cNvPr>
          <p:cNvGrpSpPr/>
          <p:nvPr/>
        </p:nvGrpSpPr>
        <p:grpSpPr>
          <a:xfrm>
            <a:off x="1274218" y="1136172"/>
            <a:ext cx="9643562" cy="2838189"/>
            <a:chOff x="1274219" y="1090006"/>
            <a:chExt cx="9643562" cy="283818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25A5510-8DE4-4F4B-9A14-33751625AFEC}"/>
                </a:ext>
              </a:extLst>
            </p:cNvPr>
            <p:cNvGrpSpPr/>
            <p:nvPr/>
          </p:nvGrpSpPr>
          <p:grpSpPr>
            <a:xfrm>
              <a:off x="1274219" y="1090006"/>
              <a:ext cx="2883936" cy="2653523"/>
              <a:chOff x="1274219" y="1090006"/>
              <a:chExt cx="2883936" cy="2653523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3313839-B14F-4054-A176-4A555C427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3965" y="1090006"/>
                <a:ext cx="2364439" cy="2348057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9FE0A6-1002-48CE-8F9E-338D2618EA04}"/>
                  </a:ext>
                </a:extLst>
              </p:cNvPr>
              <p:cNvSpPr txBox="1"/>
              <p:nvPr/>
            </p:nvSpPr>
            <p:spPr>
              <a:xfrm>
                <a:off x="1274219" y="3466530"/>
                <a:ext cx="28839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최종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TOP 10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민원 카테고리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550A55-2D86-4F65-9A50-30DC4A9A33C9}"/>
                </a:ext>
              </a:extLst>
            </p:cNvPr>
            <p:cNvGrpSpPr/>
            <p:nvPr/>
          </p:nvGrpSpPr>
          <p:grpSpPr>
            <a:xfrm>
              <a:off x="8033845" y="1124545"/>
              <a:ext cx="2883936" cy="2803650"/>
              <a:chOff x="8033845" y="1124545"/>
              <a:chExt cx="2883936" cy="280365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55AB7F-C1EA-4AC3-8607-660F31CE0ABC}"/>
                  </a:ext>
                </a:extLst>
              </p:cNvPr>
              <p:cNvSpPr txBox="1"/>
              <p:nvPr/>
            </p:nvSpPr>
            <p:spPr>
              <a:xfrm>
                <a:off x="8033845" y="3466530"/>
                <a:ext cx="2883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표지 설치에 따른</a:t>
                </a:r>
                <a:endParaRPr lang="en-US" altLang="ko-KR" sz="12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연 평균 교통사고 발생 건수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2CB5C8A-E150-40AA-BB70-9D3686F06281}"/>
                  </a:ext>
                </a:extLst>
              </p:cNvPr>
              <p:cNvGrpSpPr/>
              <p:nvPr/>
            </p:nvGrpSpPr>
            <p:grpSpPr>
              <a:xfrm>
                <a:off x="8293595" y="1124545"/>
                <a:ext cx="2364438" cy="2280564"/>
                <a:chOff x="8293595" y="1124545"/>
                <a:chExt cx="2364438" cy="2280564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2DE0E627-1BED-41EA-A6B1-476DA47CCA80}"/>
                    </a:ext>
                  </a:extLst>
                </p:cNvPr>
                <p:cNvGrpSpPr/>
                <p:nvPr/>
              </p:nvGrpSpPr>
              <p:grpSpPr>
                <a:xfrm>
                  <a:off x="8293595" y="1124545"/>
                  <a:ext cx="2364438" cy="2280564"/>
                  <a:chOff x="3941018" y="3068479"/>
                  <a:chExt cx="2907254" cy="2804125"/>
                </a:xfrm>
              </p:grpSpPr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71FEEBAA-6630-4D07-BF53-4FCCB480B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41018" y="3068479"/>
                    <a:ext cx="2907254" cy="2804125"/>
                  </a:xfrm>
                  <a:prstGeom prst="rect">
                    <a:avLst/>
                  </a:prstGeom>
                </p:spPr>
              </p:pic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851E0830-D419-4D00-A264-4AD35819F841}"/>
                      </a:ext>
                    </a:extLst>
                  </p:cNvPr>
                  <p:cNvSpPr/>
                  <p:nvPr/>
                </p:nvSpPr>
                <p:spPr>
                  <a:xfrm>
                    <a:off x="4609542" y="3666807"/>
                    <a:ext cx="1570207" cy="15702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B9911E9-B5AA-4FD9-8379-0A7ABFCC1B89}"/>
                    </a:ext>
                  </a:extLst>
                </p:cNvPr>
                <p:cNvSpPr txBox="1"/>
                <p:nvPr/>
              </p:nvSpPr>
              <p:spPr>
                <a:xfrm>
                  <a:off x="8632164" y="1910091"/>
                  <a:ext cx="16872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33.4%</a:t>
                  </a:r>
                </a:p>
                <a:p>
                  <a:pPr algn="ctr"/>
                  <a:r>
                    <a:rPr lang="ko-KR" altLang="en-US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감소</a:t>
                  </a: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87ADED-49B6-4EEF-A91F-4C91B461CC93}"/>
                </a:ext>
              </a:extLst>
            </p:cNvPr>
            <p:cNvGrpSpPr/>
            <p:nvPr/>
          </p:nvGrpSpPr>
          <p:grpSpPr>
            <a:xfrm>
              <a:off x="4654031" y="1118497"/>
              <a:ext cx="2883936" cy="2809698"/>
              <a:chOff x="4654031" y="1118497"/>
              <a:chExt cx="2883936" cy="280969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806098-1353-4D2B-8097-434A5AFF1067}"/>
                  </a:ext>
                </a:extLst>
              </p:cNvPr>
              <p:cNvSpPr txBox="1"/>
              <p:nvPr/>
            </p:nvSpPr>
            <p:spPr>
              <a:xfrm>
                <a:off x="4654031" y="3466530"/>
                <a:ext cx="2883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표지 설치에 따른</a:t>
                </a:r>
                <a:endParaRPr lang="en-US" altLang="ko-KR" sz="12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연 평균 교통사고 사망자 수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148BA0E-6454-4451-9269-8985C42FB101}"/>
                  </a:ext>
                </a:extLst>
              </p:cNvPr>
              <p:cNvGrpSpPr/>
              <p:nvPr/>
            </p:nvGrpSpPr>
            <p:grpSpPr>
              <a:xfrm>
                <a:off x="4913781" y="1118497"/>
                <a:ext cx="2364438" cy="2323673"/>
                <a:chOff x="4913781" y="1118497"/>
                <a:chExt cx="2364438" cy="2323673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C67177C6-9886-4B7D-9C02-9E50C1F56AD4}"/>
                    </a:ext>
                  </a:extLst>
                </p:cNvPr>
                <p:cNvGrpSpPr/>
                <p:nvPr/>
              </p:nvGrpSpPr>
              <p:grpSpPr>
                <a:xfrm>
                  <a:off x="4913781" y="1118497"/>
                  <a:ext cx="2364438" cy="2323673"/>
                  <a:chOff x="792072" y="3068479"/>
                  <a:chExt cx="2849520" cy="2800391"/>
                </a:xfrm>
              </p:grpSpPr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273D5CB0-77A9-40A2-B4A7-E608E6E3A6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92072" y="3068479"/>
                    <a:ext cx="2849520" cy="2800391"/>
                  </a:xfrm>
                  <a:prstGeom prst="rect">
                    <a:avLst/>
                  </a:prstGeom>
                </p:spPr>
              </p:pic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6001B3C0-443E-4EAA-A144-0F79FFB74457}"/>
                      </a:ext>
                    </a:extLst>
                  </p:cNvPr>
                  <p:cNvSpPr/>
                  <p:nvPr/>
                </p:nvSpPr>
                <p:spPr>
                  <a:xfrm>
                    <a:off x="1431728" y="3683570"/>
                    <a:ext cx="1570207" cy="15702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7FCB27-9745-4DCC-8A64-085DC94F9B72}"/>
                    </a:ext>
                  </a:extLst>
                </p:cNvPr>
                <p:cNvSpPr txBox="1"/>
                <p:nvPr/>
              </p:nvSpPr>
              <p:spPr>
                <a:xfrm>
                  <a:off x="5254960" y="1934908"/>
                  <a:ext cx="16872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56.3%</a:t>
                  </a:r>
                </a:p>
                <a:p>
                  <a:pPr algn="ctr"/>
                  <a:r>
                    <a:rPr lang="ko-KR" altLang="en-US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감소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1586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373F73-5D37-4770-9143-DCF23A690971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- 20 -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969F1-50AA-4EC5-B22C-B9602CD5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17" y="1136172"/>
            <a:ext cx="8116563" cy="288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22F1F-1A67-4660-8777-81EE2186C5FE}"/>
              </a:ext>
            </a:extLst>
          </p:cNvPr>
          <p:cNvSpPr txBox="1"/>
          <p:nvPr/>
        </p:nvSpPr>
        <p:spPr>
          <a:xfrm>
            <a:off x="1018161" y="4162320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VMS(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도로전광표지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설치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폭이 넓어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지시 표지가 설치가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어려운 지역에 </a:t>
            </a:r>
            <a:r>
              <a:rPr lang="en-US" altLang="ko-KR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VMS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</a:t>
            </a:r>
            <a:endParaRPr lang="en-US" altLang="ko-KR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차로 이상인 도로에 설치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지방도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6%,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10%,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1.5%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비율에 해당 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국토교통부 통계누리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현재 차선 교통량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감응형 좌회전 등 다양한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정보 제공 가능</a:t>
            </a:r>
          </a:p>
        </p:txBody>
      </p:sp>
    </p:spTree>
    <p:extLst>
      <p:ext uri="{BB962C8B-B14F-4D97-AF65-F5344CB8AC3E}">
        <p14:creationId xmlns:p14="http://schemas.microsoft.com/office/powerpoint/2010/main" val="235929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AAF527-6859-4C88-8EEF-C89F92E2BEB0}"/>
              </a:ext>
            </a:extLst>
          </p:cNvPr>
          <p:cNvSpPr/>
          <p:nvPr/>
        </p:nvSpPr>
        <p:spPr>
          <a:xfrm>
            <a:off x="1" y="-2"/>
            <a:ext cx="12192000" cy="6858001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91BAC-4867-4838-ACBF-ABF1DFB86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지금의 민원이</a:t>
            </a:r>
            <a:b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다음의 사고 신고일 수 있습니다</a:t>
            </a:r>
            <a: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4000" dirty="0">
              <a:solidFill>
                <a:srgbClr val="F2F4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715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개요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BF252-72B3-4F5A-9B7E-65297117BB8A}"/>
              </a:ext>
            </a:extLst>
          </p:cNvPr>
          <p:cNvSpPr txBox="1"/>
          <p:nvPr/>
        </p:nvSpPr>
        <p:spPr>
          <a:xfrm>
            <a:off x="838200" y="1109360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목표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설정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전체적인 민원 감소를 위한 정책 제안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접근 방법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민원이 다량 발생하는 곳의 공통점 조사가 필요하다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그러기 위해서는 모든 데이터를 조사할 필요가 있다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데이터 분포 조사 후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시각화하여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상위 지역을 선정한다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상위 지역에서 나오는 공통점 조사 후 인사이트를 도출한다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sz="2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2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https://tmacs.kotsa.or.kr/</a:t>
            </a:r>
          </a:p>
        </p:txBody>
      </p:sp>
    </p:spTree>
    <p:extLst>
      <p:ext uri="{BB962C8B-B14F-4D97-AF65-F5344CB8AC3E}">
        <p14:creationId xmlns:p14="http://schemas.microsoft.com/office/powerpoint/2010/main" val="2941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8FC0B-F9DC-4C13-9068-69D79EE40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23" y="1342919"/>
            <a:ext cx="4474220" cy="44742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EFF89E-1CA4-428C-A7E5-798708D9702D}"/>
              </a:ext>
            </a:extLst>
          </p:cNvPr>
          <p:cNvSpPr txBox="1"/>
          <p:nvPr/>
        </p:nvSpPr>
        <p:spPr>
          <a:xfrm>
            <a:off x="5846324" y="1342919"/>
            <a:ext cx="514755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&lt;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카테고리 중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민원 데이터 지도상에 표시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군집 클러스터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사용으로 밀집 지역 수치로 확인 가능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분포를 보면서 특징이 두드러지는 지역을 선정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 선정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경기도 화성시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 선정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대전광역시 서구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지연 선정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3.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경기도 용인시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0121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CB76D98-BDC1-454B-B528-056468776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22" y="1342918"/>
            <a:ext cx="4474217" cy="44742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FF89E-1CA4-428C-A7E5-798708D9702D}"/>
              </a:ext>
            </a:extLst>
          </p:cNvPr>
          <p:cNvSpPr txBox="1"/>
          <p:nvPr/>
        </p:nvSpPr>
        <p:spPr>
          <a:xfrm>
            <a:off x="5846324" y="1342919"/>
            <a:ext cx="51475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지역 선정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1.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선정 이유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133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문제점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7527A6-C0C7-4809-A08D-224E69A66BC2}"/>
              </a:ext>
            </a:extLst>
          </p:cNvPr>
          <p:cNvSpPr txBox="1"/>
          <p:nvPr/>
        </p:nvSpPr>
        <p:spPr>
          <a:xfrm>
            <a:off x="1175425" y="1537132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표지 체계 때문에 제대로 된 통행이 안 되고 있고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그로 인한 민원이 많이 접수된다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노면과 표지판의 측면에서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가지 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 시인성 측면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&gt; </a:t>
            </a: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융합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논문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도시 교통특성을 고려한 도로 노면표시 공용수명 예측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국토교통부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교통량 데이터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2.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 시인성 측면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융합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교통안전표지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매뉴얼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각도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거리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개수를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직접 수집한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데이터</a:t>
            </a:r>
          </a:p>
        </p:txBody>
      </p:sp>
    </p:spTree>
    <p:extLst>
      <p:ext uri="{BB962C8B-B14F-4D97-AF65-F5344CB8AC3E}">
        <p14:creationId xmlns:p14="http://schemas.microsoft.com/office/powerpoint/2010/main" val="3955729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BE2248C-3874-4AA6-860A-0EA78E65A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07" y="1342918"/>
            <a:ext cx="4461246" cy="44612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E0692DE-59FB-4B6A-B9A8-2C554E4BF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122" y="1342918"/>
            <a:ext cx="4467731" cy="44742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C06CB-CBB1-4F61-95AA-E676AE44DFE3}"/>
              </a:ext>
            </a:extLst>
          </p:cNvPr>
          <p:cNvSpPr txBox="1"/>
          <p:nvPr/>
        </p:nvSpPr>
        <p:spPr>
          <a:xfrm>
            <a:off x="5846324" y="1342919"/>
            <a:ext cx="514755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지역 선정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2.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대전광역시 서구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선정 이유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한 장소에서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721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건이라는 몹시 높은 민원 밀도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3086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D4D9F-BA58-4057-8637-07E4CFD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2E9A-89C3-47CC-A6BA-2DABE3AE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도로교통공단</a:t>
            </a:r>
            <a:endParaRPr lang="en-US" altLang="ko-KR" dirty="0"/>
          </a:p>
          <a:p>
            <a:r>
              <a:rPr lang="ko-KR" altLang="en-US" dirty="0"/>
              <a:t>교통안전시설</a:t>
            </a:r>
            <a:r>
              <a:rPr lang="en-US" altLang="ko-KR" dirty="0"/>
              <a:t>(</a:t>
            </a:r>
            <a:r>
              <a:rPr lang="ko-KR" altLang="en-US" dirty="0"/>
              <a:t>노면표시</a:t>
            </a:r>
            <a:r>
              <a:rPr lang="en-US" altLang="ko-KR" dirty="0"/>
              <a:t>) </a:t>
            </a:r>
            <a:r>
              <a:rPr lang="ko-KR" altLang="en-US" dirty="0"/>
              <a:t>설치 관리 업무편람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AF5E35-17ED-4438-8CD7-137B1166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5124931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8CD3144-F11B-4147-8C47-522FE98E189D}"/>
              </a:ext>
            </a:extLst>
          </p:cNvPr>
          <p:cNvGrpSpPr/>
          <p:nvPr/>
        </p:nvGrpSpPr>
        <p:grpSpPr>
          <a:xfrm>
            <a:off x="8390394" y="257871"/>
            <a:ext cx="2807765" cy="2743200"/>
            <a:chOff x="1575882" y="1725038"/>
            <a:chExt cx="2807765" cy="2743200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644550C-F198-4860-A376-DDB512BF4B48}"/>
                </a:ext>
              </a:extLst>
            </p:cNvPr>
            <p:cNvGrpSpPr/>
            <p:nvPr/>
          </p:nvGrpSpPr>
          <p:grpSpPr>
            <a:xfrm>
              <a:off x="1575882" y="1725038"/>
              <a:ext cx="2807765" cy="2743200"/>
              <a:chOff x="1575882" y="1725038"/>
              <a:chExt cx="2807765" cy="2743200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30FCBD99-0FBE-4E0C-94DF-DA05EF2EAE9E}"/>
                  </a:ext>
                </a:extLst>
              </p:cNvPr>
              <p:cNvGrpSpPr/>
              <p:nvPr/>
            </p:nvGrpSpPr>
            <p:grpSpPr>
              <a:xfrm>
                <a:off x="1575882" y="1725038"/>
                <a:ext cx="2710774" cy="2743200"/>
                <a:chOff x="5188646" y="2058827"/>
                <a:chExt cx="2972768" cy="3008328"/>
              </a:xfrm>
            </p:grpSpPr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9274091F-ADBF-4460-989C-13D2933CE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2382" t="13653" r="10999" b="6545"/>
                <a:stretch/>
              </p:blipFill>
              <p:spPr>
                <a:xfrm>
                  <a:off x="5188646" y="2058827"/>
                  <a:ext cx="2972768" cy="3008328"/>
                </a:xfrm>
                <a:prstGeom prst="rect">
                  <a:avLst/>
                </a:prstGeom>
              </p:spPr>
            </p:pic>
            <p:sp>
              <p:nvSpPr>
                <p:cNvPr id="16" name="타원 15">
                  <a:extLst>
                    <a:ext uri="{FF2B5EF4-FFF2-40B4-BE49-F238E27FC236}">
                      <a16:creationId xmlns:a16="http://schemas.microsoft.com/office/drawing/2014/main" id="{7837CC02-2D88-4F8A-A25E-45E452D95FB4}"/>
                    </a:ext>
                  </a:extLst>
                </p:cNvPr>
                <p:cNvSpPr/>
                <p:nvPr/>
              </p:nvSpPr>
              <p:spPr>
                <a:xfrm>
                  <a:off x="6062278" y="2961152"/>
                  <a:ext cx="1224763" cy="122476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07981DFC-FDAC-486E-B3E8-580F43B2070E}"/>
                  </a:ext>
                </a:extLst>
              </p:cNvPr>
              <p:cNvSpPr/>
              <p:nvPr/>
            </p:nvSpPr>
            <p:spPr>
              <a:xfrm>
                <a:off x="3761362" y="1861812"/>
                <a:ext cx="622285" cy="148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1D8879C-99C9-4631-94B3-09F63CF2D65A}"/>
                </a:ext>
              </a:extLst>
            </p:cNvPr>
            <p:cNvGrpSpPr/>
            <p:nvPr/>
          </p:nvGrpSpPr>
          <p:grpSpPr>
            <a:xfrm>
              <a:off x="1639634" y="2130566"/>
              <a:ext cx="2504773" cy="2073130"/>
              <a:chOff x="1639634" y="2130566"/>
              <a:chExt cx="2504773" cy="2073130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E649FB-8069-4981-8232-26A7B105EB02}"/>
                  </a:ext>
                </a:extLst>
              </p:cNvPr>
              <p:cNvSpPr txBox="1"/>
              <p:nvPr/>
            </p:nvSpPr>
            <p:spPr>
              <a:xfrm>
                <a:off x="2507764" y="3742031"/>
                <a:ext cx="9621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불법 좌회전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C229906-5476-4036-A548-31588F366129}"/>
                  </a:ext>
                </a:extLst>
              </p:cNvPr>
              <p:cNvSpPr txBox="1"/>
              <p:nvPr/>
            </p:nvSpPr>
            <p:spPr>
              <a:xfrm>
                <a:off x="1639634" y="2644586"/>
                <a:ext cx="816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신호 위반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61311C-587B-4DB2-BC39-6035C33605FF}"/>
                  </a:ext>
                </a:extLst>
              </p:cNvPr>
              <p:cNvSpPr txBox="1"/>
              <p:nvPr/>
            </p:nvSpPr>
            <p:spPr>
              <a:xfrm>
                <a:off x="2696872" y="2130566"/>
                <a:ext cx="12458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진로 변경 방법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       위반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               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B5B1421-3A6A-4579-A7C3-613D3F15765E}"/>
                  </a:ext>
                </a:extLst>
              </p:cNvPr>
              <p:cNvSpPr txBox="1"/>
              <p:nvPr/>
            </p:nvSpPr>
            <p:spPr>
              <a:xfrm>
                <a:off x="3522122" y="3152183"/>
                <a:ext cx="622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역주행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10%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7E74F17C-D93B-42ED-B19E-9ED5DC7FC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496" y="3273863"/>
            <a:ext cx="2787793" cy="2749691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A698DA93-4F3C-4C94-AFC7-901F8574B55B}"/>
              </a:ext>
            </a:extLst>
          </p:cNvPr>
          <p:cNvGrpSpPr/>
          <p:nvPr/>
        </p:nvGrpSpPr>
        <p:grpSpPr>
          <a:xfrm>
            <a:off x="7061026" y="296397"/>
            <a:ext cx="2794441" cy="2689212"/>
            <a:chOff x="3376312" y="1845480"/>
            <a:chExt cx="2794441" cy="268921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F4A65EC2-ED34-452F-B4FF-5CA5985A820C}"/>
                </a:ext>
              </a:extLst>
            </p:cNvPr>
            <p:cNvGrpSpPr/>
            <p:nvPr/>
          </p:nvGrpSpPr>
          <p:grpSpPr>
            <a:xfrm>
              <a:off x="3376312" y="1845480"/>
              <a:ext cx="2794441" cy="2689212"/>
              <a:chOff x="3376312" y="1845480"/>
              <a:chExt cx="2794441" cy="268921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DCFD4D04-9043-4E77-8E19-AB3821D562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506" t="4264" r="14509" b="6394"/>
              <a:stretch/>
            </p:blipFill>
            <p:spPr>
              <a:xfrm>
                <a:off x="3376312" y="1845480"/>
                <a:ext cx="2710773" cy="2689212"/>
              </a:xfrm>
              <a:prstGeom prst="rect">
                <a:avLst/>
              </a:prstGeom>
            </p:spPr>
          </p:pic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52DA5BB7-18AB-4315-B2BF-5DC14E631984}"/>
                  </a:ext>
                </a:extLst>
              </p:cNvPr>
              <p:cNvSpPr/>
              <p:nvPr/>
            </p:nvSpPr>
            <p:spPr>
              <a:xfrm>
                <a:off x="4159626" y="2620744"/>
                <a:ext cx="1116823" cy="11168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68CFD240-8BB5-46F8-AAB6-302641E4E49F}"/>
                  </a:ext>
                </a:extLst>
              </p:cNvPr>
              <p:cNvSpPr/>
              <p:nvPr/>
            </p:nvSpPr>
            <p:spPr>
              <a:xfrm>
                <a:off x="5548468" y="1934716"/>
                <a:ext cx="622285" cy="1485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5148E064-CFEF-4091-97E9-555B39C06216}"/>
                </a:ext>
              </a:extLst>
            </p:cNvPr>
            <p:cNvGrpSpPr/>
            <p:nvPr/>
          </p:nvGrpSpPr>
          <p:grpSpPr>
            <a:xfrm>
              <a:off x="3426740" y="2203470"/>
              <a:ext cx="2504773" cy="2073130"/>
              <a:chOff x="1639634" y="2130566"/>
              <a:chExt cx="2504773" cy="20731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DDD7BD1-8727-4C25-9B5E-6DEF810F6291}"/>
                  </a:ext>
                </a:extLst>
              </p:cNvPr>
              <p:cNvSpPr txBox="1"/>
              <p:nvPr/>
            </p:nvSpPr>
            <p:spPr>
              <a:xfrm>
                <a:off x="2507764" y="3742031"/>
                <a:ext cx="9621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불법 좌회전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9FFB309-42C3-4635-93E9-5D61E9CBFC46}"/>
                  </a:ext>
                </a:extLst>
              </p:cNvPr>
              <p:cNvSpPr txBox="1"/>
              <p:nvPr/>
            </p:nvSpPr>
            <p:spPr>
              <a:xfrm>
                <a:off x="1639634" y="2644586"/>
                <a:ext cx="816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신호 위반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BFED5D4-DC05-4FCD-AC82-2D6B223B9B7C}"/>
                  </a:ext>
                </a:extLst>
              </p:cNvPr>
              <p:cNvSpPr txBox="1"/>
              <p:nvPr/>
            </p:nvSpPr>
            <p:spPr>
              <a:xfrm>
                <a:off x="2696872" y="2130566"/>
                <a:ext cx="12458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진로 변경 방법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       위반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               30%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D472467-B070-4CA6-B9A8-13B3714B2649}"/>
                  </a:ext>
                </a:extLst>
              </p:cNvPr>
              <p:cNvSpPr txBox="1"/>
              <p:nvPr/>
            </p:nvSpPr>
            <p:spPr>
              <a:xfrm>
                <a:off x="3522122" y="3152183"/>
                <a:ext cx="6222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역주행</a:t>
                </a:r>
                <a:endPara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10%</a:t>
                </a:r>
                <a:endPara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EE5DE24F-3AAF-4771-8BE6-77C3D48BFBF6}"/>
              </a:ext>
            </a:extLst>
          </p:cNvPr>
          <p:cNvGrpSpPr/>
          <p:nvPr/>
        </p:nvGrpSpPr>
        <p:grpSpPr>
          <a:xfrm>
            <a:off x="792072" y="3068479"/>
            <a:ext cx="2849520" cy="2800391"/>
            <a:chOff x="792072" y="3068479"/>
            <a:chExt cx="2849520" cy="2800391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258736C-6C4A-4474-8E8E-65717E88A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2072" y="3068479"/>
              <a:ext cx="2849520" cy="2800391"/>
            </a:xfrm>
            <a:prstGeom prst="rect">
              <a:avLst/>
            </a:prstGeom>
          </p:spPr>
        </p:pic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7AD52EA9-6439-41C9-86CD-0BE70179C0C6}"/>
                </a:ext>
              </a:extLst>
            </p:cNvPr>
            <p:cNvSpPr/>
            <p:nvPr/>
          </p:nvSpPr>
          <p:spPr>
            <a:xfrm>
              <a:off x="1431728" y="3683570"/>
              <a:ext cx="1570207" cy="15702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780618-C1E1-4B57-A05F-DCD003600ABE}"/>
              </a:ext>
            </a:extLst>
          </p:cNvPr>
          <p:cNvGrpSpPr/>
          <p:nvPr/>
        </p:nvGrpSpPr>
        <p:grpSpPr>
          <a:xfrm>
            <a:off x="-1894238" y="2615294"/>
            <a:ext cx="1636643" cy="1051513"/>
            <a:chOff x="2507764" y="3152183"/>
            <a:chExt cx="1636643" cy="1051513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F0F4E47-CEC8-43D2-8521-660802482967}"/>
                </a:ext>
              </a:extLst>
            </p:cNvPr>
            <p:cNvSpPr txBox="1"/>
            <p:nvPr/>
          </p:nvSpPr>
          <p:spPr>
            <a:xfrm>
              <a:off x="2507764" y="3742031"/>
              <a:ext cx="9621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불법 좌회전</a:t>
              </a:r>
              <a:endParaRPr lang="en-US" altLang="ko-KR" sz="1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30%</a:t>
              </a:r>
              <a:endParaRPr lang="ko-KR" altLang="en-US" sz="1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686F32C-29EA-4B0C-A394-F726117E1A1B}"/>
                </a:ext>
              </a:extLst>
            </p:cNvPr>
            <p:cNvSpPr txBox="1"/>
            <p:nvPr/>
          </p:nvSpPr>
          <p:spPr>
            <a:xfrm>
              <a:off x="3522122" y="3152183"/>
              <a:ext cx="6222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역주행</a:t>
              </a:r>
              <a:endParaRPr lang="en-US" altLang="ko-KR" sz="1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a옛날사진관4" panose="02020600000000000000" pitchFamily="18" charset="-127"/>
                  <a:ea typeface="a옛날사진관4" panose="02020600000000000000" pitchFamily="18" charset="-127"/>
                </a:rPr>
                <a:t>10%</a:t>
              </a:r>
              <a:endParaRPr lang="ko-KR" altLang="en-US" sz="1200" dirty="0">
                <a:solidFill>
                  <a:schemeClr val="bg1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7AE3686-4E30-46B0-9852-E73DECF770BF}"/>
              </a:ext>
            </a:extLst>
          </p:cNvPr>
          <p:cNvGrpSpPr/>
          <p:nvPr/>
        </p:nvGrpSpPr>
        <p:grpSpPr>
          <a:xfrm>
            <a:off x="3941019" y="3068479"/>
            <a:ext cx="2907254" cy="2804125"/>
            <a:chOff x="3941019" y="3068479"/>
            <a:chExt cx="2907254" cy="280412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6884101-4C8D-4398-954A-31F292A05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1019" y="3068479"/>
              <a:ext cx="2907254" cy="2804125"/>
            </a:xfrm>
            <a:prstGeom prst="rect">
              <a:avLst/>
            </a:prstGeom>
          </p:spPr>
        </p:pic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0D5E9C5-9331-4B32-B91C-E1E0494FE741}"/>
                </a:ext>
              </a:extLst>
            </p:cNvPr>
            <p:cNvSpPr/>
            <p:nvPr/>
          </p:nvSpPr>
          <p:spPr>
            <a:xfrm>
              <a:off x="4609542" y="3666807"/>
              <a:ext cx="1570207" cy="15702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849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D4D9F-BA58-4057-8637-07E4CFD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2E9A-89C3-47CC-A6BA-2DABE3AE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도로교통공단</a:t>
            </a:r>
          </a:p>
          <a:p>
            <a:r>
              <a:rPr lang="ko-KR" altLang="en-US" dirty="0"/>
              <a:t>교통안전시설</a:t>
            </a:r>
            <a:r>
              <a:rPr lang="en-US" altLang="ko-KR" dirty="0"/>
              <a:t>(</a:t>
            </a:r>
            <a:r>
              <a:rPr lang="ko-KR" altLang="en-US" dirty="0"/>
              <a:t>노면표시</a:t>
            </a:r>
            <a:r>
              <a:rPr lang="en-US" altLang="ko-KR" dirty="0"/>
              <a:t>) </a:t>
            </a:r>
            <a:r>
              <a:rPr lang="ko-KR" altLang="en-US" dirty="0"/>
              <a:t>설치 관리 업무편람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946C46-B598-4D25-A556-7176051D8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30" y="2835713"/>
            <a:ext cx="5213618" cy="38228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5654303-3067-4F27-AB4F-2C0626113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17" y="2644577"/>
            <a:ext cx="5112013" cy="384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18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7B9B185-E8EB-4F68-9B52-32746A233E2D}"/>
              </a:ext>
            </a:extLst>
          </p:cNvPr>
          <p:cNvSpPr txBox="1"/>
          <p:nvPr/>
        </p:nvSpPr>
        <p:spPr>
          <a:xfrm>
            <a:off x="733098" y="4454334"/>
            <a:ext cx="50256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좌표를 통한 위치 판별 방법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경위도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 존재하는 데이터에서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 확인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필요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Python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shapely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특정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polygon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안에 좌표가 있는지 판별하는 방법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GeoJSON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다각형을 사용하여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 판별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A747E-EE69-4F4D-A1A5-C0EFD8374A79}"/>
              </a:ext>
            </a:extLst>
          </p:cNvPr>
          <p:cNvSpPr txBox="1"/>
          <p:nvPr/>
        </p:nvSpPr>
        <p:spPr>
          <a:xfrm>
            <a:off x="5926653" y="4454331"/>
            <a:ext cx="54271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좌표를 통한 위치 판별 방법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 &gt; </a:t>
            </a:r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Python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geopy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Open Street Map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서비스를 기반으로 주소 체계 반환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2023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기준 최신화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방법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판별하지 못한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예외 데이터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 판별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 파악 및 </a:t>
            </a:r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전처리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- 2 -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9A1EC-FBC2-4E48-8FF5-E2EAA12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76" y="1405435"/>
            <a:ext cx="4596317" cy="2591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05ED9E-CF36-4DDC-8D26-A88274D7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02" y="1405439"/>
            <a:ext cx="4887645" cy="25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4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D4D9F-BA58-4057-8637-07E4CFD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2E9A-89C3-47CC-A6BA-2DABE3AE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도로교통공단</a:t>
            </a:r>
          </a:p>
          <a:p>
            <a:r>
              <a:rPr lang="ko-KR" altLang="en-US" dirty="0"/>
              <a:t>교통안전시설</a:t>
            </a:r>
            <a:r>
              <a:rPr lang="en-US" altLang="ko-KR" dirty="0"/>
              <a:t>(</a:t>
            </a:r>
            <a:r>
              <a:rPr lang="ko-KR" altLang="en-US" dirty="0"/>
              <a:t>노면표시</a:t>
            </a:r>
            <a:r>
              <a:rPr lang="en-US" altLang="ko-KR" dirty="0"/>
              <a:t>) </a:t>
            </a:r>
            <a:r>
              <a:rPr lang="ko-KR" altLang="en-US" dirty="0"/>
              <a:t>설치 관리 업무편람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7A02D5-38DC-4B60-B858-51C6311EF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085" y="18699"/>
            <a:ext cx="5397777" cy="683930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1462CE6-5F0E-4B04-AE81-6520764B6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6320"/>
            <a:ext cx="5061210" cy="50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464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D4D9F-BA58-4057-8637-07E4CFD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2E9A-89C3-47CC-A6BA-2DABE3AE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도로교통공단</a:t>
            </a:r>
          </a:p>
          <a:p>
            <a:r>
              <a:rPr lang="ko-KR" altLang="en-US" dirty="0"/>
              <a:t>교통안전시설</a:t>
            </a:r>
            <a:r>
              <a:rPr lang="en-US" altLang="ko-KR" dirty="0"/>
              <a:t>(</a:t>
            </a:r>
            <a:r>
              <a:rPr lang="ko-KR" altLang="en-US" dirty="0"/>
              <a:t>노면표시</a:t>
            </a:r>
            <a:r>
              <a:rPr lang="en-US" altLang="ko-KR" dirty="0"/>
              <a:t>) </a:t>
            </a:r>
            <a:r>
              <a:rPr lang="ko-KR" altLang="en-US" dirty="0"/>
              <a:t>설치 관리 업무편람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A081AE-0518-4993-93A1-5C39E9B19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1883"/>
            <a:ext cx="5086611" cy="27242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F7B95A1-A54C-469D-A2DC-A813492EF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191" y="1255460"/>
            <a:ext cx="5200917" cy="492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347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D4D9F-BA58-4057-8637-07E4CFD6E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D02E9A-89C3-47CC-A6BA-2DABE3AE3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도로교통공단</a:t>
            </a:r>
          </a:p>
          <a:p>
            <a:r>
              <a:rPr lang="ko-KR" altLang="en-US" dirty="0"/>
              <a:t>교통안전시설</a:t>
            </a:r>
            <a:r>
              <a:rPr lang="en-US" altLang="ko-KR" dirty="0"/>
              <a:t>(</a:t>
            </a:r>
            <a:r>
              <a:rPr lang="ko-KR" altLang="en-US" dirty="0"/>
              <a:t>노면표시</a:t>
            </a:r>
            <a:r>
              <a:rPr lang="en-US" altLang="ko-KR" dirty="0"/>
              <a:t>) </a:t>
            </a:r>
            <a:r>
              <a:rPr lang="ko-KR" altLang="en-US" dirty="0"/>
              <a:t>설치 관리 업무편람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65D11A-D2D8-4304-992D-ACE8CA5B1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7" y="3429000"/>
            <a:ext cx="5302523" cy="215276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A649294-5E53-4C84-8214-D52849FC4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38" y="3352796"/>
            <a:ext cx="5092962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67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 파악 및 </a:t>
            </a:r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전처리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- 3 -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92F279-3D54-4C1D-9808-4B03C936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7" y="1462047"/>
            <a:ext cx="5047852" cy="28215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1CBDEF-596D-414A-B49E-28EA19F4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53" y="1462046"/>
            <a:ext cx="5532247" cy="28215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CB7ED7-4335-419A-8F42-DE9C99C9E298}"/>
              </a:ext>
            </a:extLst>
          </p:cNvPr>
          <p:cNvSpPr txBox="1"/>
          <p:nvPr/>
        </p:nvSpPr>
        <p:spPr>
          <a:xfrm>
            <a:off x="733098" y="4788911"/>
            <a:ext cx="50256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데이터프레임 제작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앞서 언급한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가지 위치 판별 방법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9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카테고리별 모든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csv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파일에서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올바르게 지역을 찾아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데이터프레임화 진행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DBB6E-E170-494C-A356-79DA9A4BB734}"/>
              </a:ext>
            </a:extLst>
          </p:cNvPr>
          <p:cNvSpPr txBox="1"/>
          <p:nvPr/>
        </p:nvSpPr>
        <p:spPr>
          <a:xfrm>
            <a:off x="5926653" y="4788911"/>
            <a:ext cx="5427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결측치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 한 건의 예외 데이터 없이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모든 데이터에 지역을 찾았음을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결측치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범위나 범주를 벗어나 수집되지 않은 데이터 손실</a:t>
            </a:r>
          </a:p>
        </p:txBody>
      </p:sp>
    </p:spTree>
    <p:extLst>
      <p:ext uri="{BB962C8B-B14F-4D97-AF65-F5344CB8AC3E}">
        <p14:creationId xmlns:p14="http://schemas.microsoft.com/office/powerpoint/2010/main" val="13817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 및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- 4 -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88558BFD-BA35-4E31-8107-7F39D426A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37586"/>
            <a:ext cx="1648919" cy="1648919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3AC00C-446E-4596-9D5B-0592181A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5" y="1137586"/>
            <a:ext cx="1648919" cy="1648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A258FC-6CBD-4D43-BA5F-26F1B24B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72" y="1137585"/>
            <a:ext cx="1648919" cy="1648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DE2821-4927-4BCB-8D60-3C6EDBB77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3416"/>
            <a:ext cx="1648919" cy="16489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99F796-C713-401C-8206-D58F86C5D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4" y="2863416"/>
            <a:ext cx="1648919" cy="1648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1BA2D4-8C3D-4A20-859E-D93389867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28" y="2863416"/>
            <a:ext cx="1648919" cy="16489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0C71F5-98AD-4A97-BD90-F60119270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89246"/>
            <a:ext cx="1648919" cy="16489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440AC5-B91E-4AF3-9A5A-563A98943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4" y="4589246"/>
            <a:ext cx="1648919" cy="16489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C0F2E4-6225-49AE-812A-D03DDA8F7B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28" y="4589246"/>
            <a:ext cx="1658140" cy="1648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F1EDDB-F607-420D-9090-25B44F632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84598"/>
            <a:ext cx="5257800" cy="34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9BC7B-6C77-478E-9A9A-E71ABA677D4F}"/>
              </a:ext>
            </a:extLst>
          </p:cNvPr>
          <p:cNvSpPr txBox="1"/>
          <p:nvPr/>
        </p:nvSpPr>
        <p:spPr>
          <a:xfrm>
            <a:off x="6206247" y="4643336"/>
            <a:ext cx="5147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9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모든 카테고리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단계 구분도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시각화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 카테고리별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상위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선별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27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중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최종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0FB0F-D522-4E50-90D3-2D12E2DC0677}"/>
              </a:ext>
            </a:extLst>
          </p:cNvPr>
          <p:cNvSpPr txBox="1"/>
          <p:nvPr/>
        </p:nvSpPr>
        <p:spPr>
          <a:xfrm>
            <a:off x="1824664" y="2578739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꼬리물기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96A84-4EC3-49F4-A376-A567A0532A5C}"/>
              </a:ext>
            </a:extLst>
          </p:cNvPr>
          <p:cNvSpPr txBox="1"/>
          <p:nvPr/>
        </p:nvSpPr>
        <p:spPr>
          <a:xfrm>
            <a:off x="3548610" y="2578739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불법 유턴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E034E-A683-4F09-97A2-DBE67FF4ABF9}"/>
              </a:ext>
            </a:extLst>
          </p:cNvPr>
          <p:cNvSpPr txBox="1"/>
          <p:nvPr/>
        </p:nvSpPr>
        <p:spPr>
          <a:xfrm>
            <a:off x="5141383" y="2578739"/>
            <a:ext cx="9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불법 좌회전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FD9E9-9088-4ABC-82F4-1D103A14F239}"/>
              </a:ext>
            </a:extLst>
          </p:cNvPr>
          <p:cNvSpPr txBox="1"/>
          <p:nvPr/>
        </p:nvSpPr>
        <p:spPr>
          <a:xfrm>
            <a:off x="1821742" y="4298821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신호 위반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2F285-228D-4628-931B-64ABE87B23F5}"/>
              </a:ext>
            </a:extLst>
          </p:cNvPr>
          <p:cNvSpPr txBox="1"/>
          <p:nvPr/>
        </p:nvSpPr>
        <p:spPr>
          <a:xfrm>
            <a:off x="3545688" y="4298821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8664C-63AB-4605-97F3-4BBBAB02C4FD}"/>
              </a:ext>
            </a:extLst>
          </p:cNvPr>
          <p:cNvSpPr txBox="1"/>
          <p:nvPr/>
        </p:nvSpPr>
        <p:spPr>
          <a:xfrm>
            <a:off x="5138461" y="4298821"/>
            <a:ext cx="9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정지선 침범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775DE-84AB-408E-9D35-32E296C77C9E}"/>
              </a:ext>
            </a:extLst>
          </p:cNvPr>
          <p:cNvSpPr txBox="1"/>
          <p:nvPr/>
        </p:nvSpPr>
        <p:spPr>
          <a:xfrm>
            <a:off x="1574800" y="6032704"/>
            <a:ext cx="989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중앙선 침범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37300F-6003-405E-8EA0-7481C41A06A2}"/>
              </a:ext>
            </a:extLst>
          </p:cNvPr>
          <p:cNvSpPr txBox="1"/>
          <p:nvPr/>
        </p:nvSpPr>
        <p:spPr>
          <a:xfrm>
            <a:off x="3264374" y="6032704"/>
            <a:ext cx="102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지정 차로 위반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2EE82-CF4E-42B1-AC65-2FDAA55AD46E}"/>
              </a:ext>
            </a:extLst>
          </p:cNvPr>
          <p:cNvSpPr txBox="1"/>
          <p:nvPr/>
        </p:nvSpPr>
        <p:spPr>
          <a:xfrm>
            <a:off x="5016501" y="6032704"/>
            <a:ext cx="102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진로 변경 위반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62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D141AD-AFB7-4819-9864-364DA797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85" y="1343271"/>
            <a:ext cx="5712215" cy="2474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 및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- 5 -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FF89E-1CA4-428C-A7E5-798708D9702D}"/>
              </a:ext>
            </a:extLst>
          </p:cNvPr>
          <p:cNvSpPr txBox="1"/>
          <p:nvPr/>
        </p:nvSpPr>
        <p:spPr>
          <a:xfrm>
            <a:off x="5846324" y="3965772"/>
            <a:ext cx="55074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교통 관련 데이터 수집 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+</a:t>
            </a:r>
          </a:p>
          <a:p>
            <a:pPr algn="ctr"/>
            <a:r>
              <a:rPr lang="en-US" altLang="ko-KR" sz="5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군집 클러스터 마커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사용으로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국민권익위원회 제공 데이터 밀집 지역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민원 밀집이 높고 교통량이 많은 구역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로드뷰로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로드뷰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 날짜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2022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~ 2023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8FC0B-F9DC-4C13-9068-69D79EE4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8943"/>
            <a:ext cx="4474220" cy="4474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5A90C-C428-4F5A-A3E8-6A9BD9D6EA0D}"/>
              </a:ext>
            </a:extLst>
          </p:cNvPr>
          <p:cNvSpPr txBox="1"/>
          <p:nvPr/>
        </p:nvSpPr>
        <p:spPr>
          <a:xfrm>
            <a:off x="1480541" y="5950931"/>
            <a:ext cx="2883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TOP 10 </a:t>
            </a:r>
            <a:r>
              <a:rPr lang="ko-KR" altLang="en-US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민원 발생 지역 표시 </a:t>
            </a:r>
            <a:r>
              <a:rPr lang="en-US" altLang="ko-KR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8780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6A379D-4B9A-4C98-BA2F-98B982FE1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6" r="14489" b="16449"/>
          <a:stretch/>
        </p:blipFill>
        <p:spPr>
          <a:xfrm>
            <a:off x="1926886" y="1164969"/>
            <a:ext cx="8338226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- 6 -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4E150C-45E6-4230-A618-0FA3F1D6EFFD}"/>
              </a:ext>
            </a:extLst>
          </p:cNvPr>
          <p:cNvCxnSpPr>
            <a:cxnSpLocks/>
          </p:cNvCxnSpPr>
          <p:nvPr/>
        </p:nvCxnSpPr>
        <p:spPr>
          <a:xfrm flipV="1">
            <a:off x="5779412" y="2735065"/>
            <a:ext cx="249154" cy="715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A5FE9C-08FB-4BB7-9AA0-96E158F393F8}"/>
              </a:ext>
            </a:extLst>
          </p:cNvPr>
          <p:cNvCxnSpPr>
            <a:cxnSpLocks/>
          </p:cNvCxnSpPr>
          <p:nvPr/>
        </p:nvCxnSpPr>
        <p:spPr>
          <a:xfrm flipH="1" flipV="1">
            <a:off x="7264813" y="4185489"/>
            <a:ext cx="176094" cy="423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E0005-6F0A-4230-895B-F7902D1D5B45}"/>
              </a:ext>
            </a:extLst>
          </p:cNvPr>
          <p:cNvCxnSpPr>
            <a:cxnSpLocks/>
          </p:cNvCxnSpPr>
          <p:nvPr/>
        </p:nvCxnSpPr>
        <p:spPr>
          <a:xfrm flipV="1">
            <a:off x="6007928" y="2749700"/>
            <a:ext cx="43812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2E2098-1455-4B65-A92C-C4EF5E76AF8A}"/>
              </a:ext>
            </a:extLst>
          </p:cNvPr>
          <p:cNvCxnSpPr>
            <a:cxnSpLocks/>
          </p:cNvCxnSpPr>
          <p:nvPr/>
        </p:nvCxnSpPr>
        <p:spPr>
          <a:xfrm>
            <a:off x="7440907" y="4584930"/>
            <a:ext cx="29482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839683C-94BD-40B1-8527-C772DFEDDB34}"/>
              </a:ext>
            </a:extLst>
          </p:cNvPr>
          <p:cNvCxnSpPr>
            <a:cxnSpLocks/>
          </p:cNvCxnSpPr>
          <p:nvPr/>
        </p:nvCxnSpPr>
        <p:spPr>
          <a:xfrm>
            <a:off x="1802860" y="2945959"/>
            <a:ext cx="243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A9493B-3A1C-429F-8118-A928A0C2C820}"/>
              </a:ext>
            </a:extLst>
          </p:cNvPr>
          <p:cNvCxnSpPr>
            <a:cxnSpLocks/>
          </p:cNvCxnSpPr>
          <p:nvPr/>
        </p:nvCxnSpPr>
        <p:spPr>
          <a:xfrm flipH="1" flipV="1">
            <a:off x="4240281" y="2945959"/>
            <a:ext cx="261362" cy="4017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2C88C4-E83C-4191-B678-2B0729B72707}"/>
              </a:ext>
            </a:extLst>
          </p:cNvPr>
          <p:cNvSpPr txBox="1"/>
          <p:nvPr/>
        </p:nvSpPr>
        <p:spPr>
          <a:xfrm>
            <a:off x="10389138" y="4228023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E89D3C-0992-4E9C-B687-77A554BEC42B}"/>
              </a:ext>
            </a:extLst>
          </p:cNvPr>
          <p:cNvSpPr txBox="1"/>
          <p:nvPr/>
        </p:nvSpPr>
        <p:spPr>
          <a:xfrm>
            <a:off x="10389138" y="2453106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18A097-C9F0-4DA8-8C11-EA89BA93CAC3}"/>
              </a:ext>
            </a:extLst>
          </p:cNvPr>
          <p:cNvSpPr txBox="1"/>
          <p:nvPr/>
        </p:nvSpPr>
        <p:spPr>
          <a:xfrm>
            <a:off x="445847" y="2622793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2B0F22-6F08-4DC7-8802-7D6BF818C1A2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대전광역시 서구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721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EC6AC0-F8E0-42DA-A136-B45B19B662FC}"/>
              </a:ext>
            </a:extLst>
          </p:cNvPr>
          <p:cNvSpPr/>
          <p:nvPr/>
        </p:nvSpPr>
        <p:spPr>
          <a:xfrm>
            <a:off x="6943140" y="371127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963652-3F93-4344-A899-7C8DC95C7DE7}"/>
              </a:ext>
            </a:extLst>
          </p:cNvPr>
          <p:cNvSpPr/>
          <p:nvPr/>
        </p:nvSpPr>
        <p:spPr>
          <a:xfrm>
            <a:off x="5461293" y="3429000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9C1E2D3-8898-44AE-9A00-E91C7F66550D}"/>
              </a:ext>
            </a:extLst>
          </p:cNvPr>
          <p:cNvSpPr/>
          <p:nvPr/>
        </p:nvSpPr>
        <p:spPr>
          <a:xfrm>
            <a:off x="4389982" y="327977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9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C18A73-61D3-496F-B192-4B5896B35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1" r="13765" b="15888"/>
          <a:stretch/>
        </p:blipFill>
        <p:spPr>
          <a:xfrm>
            <a:off x="1926885" y="1178581"/>
            <a:ext cx="8338226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- 7 -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대전광역시 서구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721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536E42-9E74-4657-956B-C30A487FB286}"/>
              </a:ext>
            </a:extLst>
          </p:cNvPr>
          <p:cNvSpPr/>
          <p:nvPr/>
        </p:nvSpPr>
        <p:spPr>
          <a:xfrm>
            <a:off x="5992103" y="3821313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D84F4C-977A-4D2E-889B-5C2E2FBC340D}"/>
              </a:ext>
            </a:extLst>
          </p:cNvPr>
          <p:cNvCxnSpPr>
            <a:cxnSpLocks/>
          </p:cNvCxnSpPr>
          <p:nvPr/>
        </p:nvCxnSpPr>
        <p:spPr>
          <a:xfrm>
            <a:off x="1802860" y="3452361"/>
            <a:ext cx="4058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47F074-8F1F-43CB-8BD0-FA80647E73D8}"/>
              </a:ext>
            </a:extLst>
          </p:cNvPr>
          <p:cNvSpPr txBox="1"/>
          <p:nvPr/>
        </p:nvSpPr>
        <p:spPr>
          <a:xfrm>
            <a:off x="226787" y="2571986"/>
            <a:ext cx="1576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 방향에서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482EA6-8C08-4736-BB32-CF9915543459}"/>
              </a:ext>
            </a:extLst>
          </p:cNvPr>
          <p:cNvCxnSpPr>
            <a:cxnSpLocks/>
          </p:cNvCxnSpPr>
          <p:nvPr/>
        </p:nvCxnSpPr>
        <p:spPr>
          <a:xfrm flipH="1" flipV="1">
            <a:off x="5861421" y="3449149"/>
            <a:ext cx="261362" cy="4017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67BAA99-8F21-430D-9A9A-D7BE3C274CFA}"/>
              </a:ext>
            </a:extLst>
          </p:cNvPr>
          <p:cNvSpPr/>
          <p:nvPr/>
        </p:nvSpPr>
        <p:spPr>
          <a:xfrm>
            <a:off x="6553065" y="3430634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778BCC-1BEE-41B9-98EF-969807456B9B}"/>
              </a:ext>
            </a:extLst>
          </p:cNvPr>
          <p:cNvCxnSpPr>
            <a:cxnSpLocks/>
          </p:cNvCxnSpPr>
          <p:nvPr/>
        </p:nvCxnSpPr>
        <p:spPr>
          <a:xfrm>
            <a:off x="6931621" y="3235110"/>
            <a:ext cx="3451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D18B87-5F93-40FE-B250-DF5CD9331B1F}"/>
              </a:ext>
            </a:extLst>
          </p:cNvPr>
          <p:cNvCxnSpPr>
            <a:cxnSpLocks/>
          </p:cNvCxnSpPr>
          <p:nvPr/>
        </p:nvCxnSpPr>
        <p:spPr>
          <a:xfrm flipV="1">
            <a:off x="6852543" y="3235110"/>
            <a:ext cx="79078" cy="227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F3E4AB-32D9-4C93-824D-2715CB94ACBE}"/>
              </a:ext>
            </a:extLst>
          </p:cNvPr>
          <p:cNvSpPr txBox="1"/>
          <p:nvPr/>
        </p:nvSpPr>
        <p:spPr>
          <a:xfrm>
            <a:off x="10382655" y="2774631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 방향에서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</a:p>
        </p:txBody>
      </p:sp>
    </p:spTree>
    <p:extLst>
      <p:ext uri="{BB962C8B-B14F-4D97-AF65-F5344CB8AC3E}">
        <p14:creationId xmlns:p14="http://schemas.microsoft.com/office/powerpoint/2010/main" val="398846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C56969-5725-4963-A952-2CD1DE39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1" t="12288" r="12028" b="9114"/>
          <a:stretch/>
        </p:blipFill>
        <p:spPr>
          <a:xfrm>
            <a:off x="1926884" y="1178582"/>
            <a:ext cx="8338227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- 8 -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진로변경방법위반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97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 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5C79A2-76F1-4EB1-ABD7-75785336C5BA}"/>
              </a:ext>
            </a:extLst>
          </p:cNvPr>
          <p:cNvSpPr/>
          <p:nvPr/>
        </p:nvSpPr>
        <p:spPr>
          <a:xfrm>
            <a:off x="3962265" y="4048292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269B64-F84D-4108-AC1D-4F7DB08C29D0}"/>
              </a:ext>
            </a:extLst>
          </p:cNvPr>
          <p:cNvSpPr/>
          <p:nvPr/>
        </p:nvSpPr>
        <p:spPr>
          <a:xfrm>
            <a:off x="4708052" y="404829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A14CF-DA9B-4D61-9EA3-6C51E2C1D6F4}"/>
              </a:ext>
            </a:extLst>
          </p:cNvPr>
          <p:cNvCxnSpPr>
            <a:cxnSpLocks/>
          </p:cNvCxnSpPr>
          <p:nvPr/>
        </p:nvCxnSpPr>
        <p:spPr>
          <a:xfrm>
            <a:off x="1822315" y="3906319"/>
            <a:ext cx="30163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AD212A-3E63-4ED8-B2F7-CD774395D208}"/>
              </a:ext>
            </a:extLst>
          </p:cNvPr>
          <p:cNvCxnSpPr>
            <a:cxnSpLocks/>
          </p:cNvCxnSpPr>
          <p:nvPr/>
        </p:nvCxnSpPr>
        <p:spPr>
          <a:xfrm flipH="1" flipV="1">
            <a:off x="4825662" y="3900192"/>
            <a:ext cx="96349" cy="148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5C3B2E-9379-442C-A56E-8B10BCF5391B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3900192"/>
            <a:ext cx="96348" cy="148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23D786-DAB1-4683-8DE2-F4C1C64B373C}"/>
              </a:ext>
            </a:extLst>
          </p:cNvPr>
          <p:cNvSpPr txBox="1"/>
          <p:nvPr/>
        </p:nvSpPr>
        <p:spPr>
          <a:xfrm>
            <a:off x="246243" y="3300027"/>
            <a:ext cx="1576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좌회전 차선이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개이지만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존재하지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5FC8F4-0E85-4D42-95B8-44C06F05B1E0}"/>
              </a:ext>
            </a:extLst>
          </p:cNvPr>
          <p:cNvSpPr/>
          <p:nvPr/>
        </p:nvSpPr>
        <p:spPr>
          <a:xfrm>
            <a:off x="5026580" y="3523708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AC0BBB-B841-4BBF-BA40-97094A0E9C4E}"/>
              </a:ext>
            </a:extLst>
          </p:cNvPr>
          <p:cNvCxnSpPr>
            <a:cxnSpLocks/>
          </p:cNvCxnSpPr>
          <p:nvPr/>
        </p:nvCxnSpPr>
        <p:spPr>
          <a:xfrm>
            <a:off x="5371965" y="3379269"/>
            <a:ext cx="50039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3942E5-9DB4-48C3-9A6E-540BC637FEAB}"/>
              </a:ext>
            </a:extLst>
          </p:cNvPr>
          <p:cNvCxnSpPr>
            <a:cxnSpLocks/>
          </p:cNvCxnSpPr>
          <p:nvPr/>
        </p:nvCxnSpPr>
        <p:spPr>
          <a:xfrm flipV="1">
            <a:off x="5300022" y="3375209"/>
            <a:ext cx="92716" cy="1566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BEDBAF-3565-4CF7-87C2-737D73F388B5}"/>
              </a:ext>
            </a:extLst>
          </p:cNvPr>
          <p:cNvSpPr txBox="1"/>
          <p:nvPr/>
        </p:nvSpPr>
        <p:spPr>
          <a:xfrm>
            <a:off x="10492461" y="3052043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직진 가능한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골목길</a:t>
            </a:r>
          </a:p>
        </p:txBody>
      </p:sp>
    </p:spTree>
    <p:extLst>
      <p:ext uri="{BB962C8B-B14F-4D97-AF65-F5344CB8AC3E}">
        <p14:creationId xmlns:p14="http://schemas.microsoft.com/office/powerpoint/2010/main" val="120894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</TotalTime>
  <Words>1469</Words>
  <Application>Microsoft Office PowerPoint</Application>
  <PresentationFormat>와이드스크린</PresentationFormat>
  <Paragraphs>338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a옛날사진관2</vt:lpstr>
      <vt:lpstr>a옛날사진관4</vt:lpstr>
      <vt:lpstr>HY헤드라인M</vt:lpstr>
      <vt:lpstr>맑은 고딕</vt:lpstr>
      <vt:lpstr>Arial</vt:lpstr>
      <vt:lpstr>Office 테마</vt:lpstr>
      <vt:lpstr>교통 안전 시설 가시성 및 시인성 증진 방향</vt:lpstr>
      <vt:lpstr>진행 과정</vt:lpstr>
      <vt:lpstr>위치 파악 및 전처리　</vt:lpstr>
      <vt:lpstr>위치 파악 및 전처리　</vt:lpstr>
      <vt:lpstr>시각화 및 분석</vt:lpstr>
      <vt:lpstr>시각화 및 분석</vt:lpstr>
      <vt:lpstr>로드뷰 확인</vt:lpstr>
      <vt:lpstr>로드뷰 확인</vt:lpstr>
      <vt:lpstr>로드뷰 확인</vt:lpstr>
      <vt:lpstr>로드뷰 확인</vt:lpstr>
      <vt:lpstr>로드뷰 확인</vt:lpstr>
      <vt:lpstr>문제점 확인</vt:lpstr>
      <vt:lpstr>문제점 확인</vt:lpstr>
      <vt:lpstr>인사이트 도출 1 - 노면</vt:lpstr>
      <vt:lpstr>인사이트 도출 1 - 노면</vt:lpstr>
      <vt:lpstr>인사이트 도출 1 - 노면</vt:lpstr>
      <vt:lpstr>인사이트 도출 2 - 표지판</vt:lpstr>
      <vt:lpstr>인사이트 도출 2 - 표지판</vt:lpstr>
      <vt:lpstr>인사이트 적용 및 정책 제안 1</vt:lpstr>
      <vt:lpstr>인사이트 적용 및 정책 제안 2</vt:lpstr>
      <vt:lpstr>인사이트 적용 및 정책 제안 3</vt:lpstr>
      <vt:lpstr>지금의 민원이 다음의 사고 신고일 수 있습니다.</vt:lpstr>
      <vt:lpstr>개요</vt:lpstr>
      <vt:lpstr>시각화</vt:lpstr>
      <vt:lpstr>시각화</vt:lpstr>
      <vt:lpstr>문제점 확인</vt:lpstr>
      <vt:lpstr>시각화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사라져가는 </dc:title>
  <dc:creator>김 지민</dc:creator>
  <cp:lastModifiedBy>김 지민</cp:lastModifiedBy>
  <cp:revision>457</cp:revision>
  <dcterms:created xsi:type="dcterms:W3CDTF">2023-10-21T17:01:59Z</dcterms:created>
  <dcterms:modified xsi:type="dcterms:W3CDTF">2023-10-26T17:07:29Z</dcterms:modified>
</cp:coreProperties>
</file>